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797675" cy="9928225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Roboto Medium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Roboto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556">
          <p15:clr>
            <a:srgbClr val="747775"/>
          </p15:clr>
        </p15:guide>
        <p15:guide id="2" pos="227">
          <p15:clr>
            <a:srgbClr val="747775"/>
          </p15:clr>
        </p15:guide>
        <p15:guide id="3" orient="horz" pos="194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hUt89kI/kdO8NxNXv7yfSRmaCB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556"/>
        <p:guide pos="227"/>
        <p:guide pos="1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Light-italic.fntdata"/><Relationship Id="rId30" Type="http://schemas.openxmlformats.org/officeDocument/2006/relationships/font" Target="fonts/RobotoLight-bold.fntdata"/><Relationship Id="rId11" Type="http://schemas.openxmlformats.org/officeDocument/2006/relationships/font" Target="fonts/MontserratSemiBold-italic.fntdata"/><Relationship Id="rId33" Type="http://customschemas.google.com/relationships/presentationmetadata" Target="metadata"/><Relationship Id="rId10" Type="http://schemas.openxmlformats.org/officeDocument/2006/relationships/font" Target="fonts/MontserratSemiBold-bold.fntdata"/><Relationship Id="rId32" Type="http://schemas.openxmlformats.org/officeDocument/2006/relationships/font" Target="fonts/RobotoLight-boldItalic.fntdata"/><Relationship Id="rId13" Type="http://schemas.openxmlformats.org/officeDocument/2006/relationships/font" Target="fonts/Roboto-regular.fntdata"/><Relationship Id="rId12" Type="http://schemas.openxmlformats.org/officeDocument/2006/relationships/font" Target="fonts/MontserratSemiBold-boldItalic.fntdata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Medium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17107" y="744538"/>
            <a:ext cx="49635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d6f49dfc1_0_0:notes"/>
          <p:cNvSpPr/>
          <p:nvPr>
            <p:ph idx="2" type="sldImg"/>
          </p:nvPr>
        </p:nvSpPr>
        <p:spPr>
          <a:xfrm>
            <a:off x="919398" y="744538"/>
            <a:ext cx="49605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7d6f49dfc1_0_0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3c2645121_0_112:notes"/>
          <p:cNvSpPr/>
          <p:nvPr>
            <p:ph idx="2" type="sldImg"/>
          </p:nvPr>
        </p:nvSpPr>
        <p:spPr>
          <a:xfrm>
            <a:off x="919398" y="744538"/>
            <a:ext cx="49605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313c2645121_0_112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8cc16ceb8_1_55:notes"/>
          <p:cNvSpPr/>
          <p:nvPr>
            <p:ph idx="2" type="sldImg"/>
          </p:nvPr>
        </p:nvSpPr>
        <p:spPr>
          <a:xfrm>
            <a:off x="919398" y="744538"/>
            <a:ext cx="49605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278cc16ceb8_1_55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311722" y="992785"/>
            <a:ext cx="85209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311714" y="3778904"/>
            <a:ext cx="8520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311714" y="1474861"/>
            <a:ext cx="85209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311714" y="4203045"/>
            <a:ext cx="85209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11714" y="593378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11714" y="1536662"/>
            <a:ext cx="8520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14" y="2867853"/>
            <a:ext cx="85209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311714" y="593378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311714" y="1536662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4832607" y="1536662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14" y="593378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311714" y="740814"/>
            <a:ext cx="28083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311714" y="1852834"/>
            <a:ext cx="28083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90271" y="600211"/>
            <a:ext cx="6368100" cy="54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4572197" y="-167"/>
            <a:ext cx="4572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65512" y="1644264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265512" y="3737504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939713" y="965452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311714" y="5640872"/>
            <a:ext cx="5999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14" y="593378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14" y="1536662"/>
            <a:ext cx="8520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822" y="621773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d6f49dfc1_0_0"/>
          <p:cNvSpPr txBox="1"/>
          <p:nvPr/>
        </p:nvSpPr>
        <p:spPr>
          <a:xfrm>
            <a:off x="6658231" y="275666"/>
            <a:ext cx="22407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Персональный менеджер: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Иванов Иван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843 238 00 00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+7 927 000 00 00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ivanov.ivan@tattelecom.ru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g27d6f49dfc1_0_0"/>
          <p:cNvPicPr preferRelativeResize="0"/>
          <p:nvPr/>
        </p:nvPicPr>
        <p:blipFill rotWithShape="1">
          <a:blip r:embed="rId3">
            <a:alphaModFix/>
          </a:blip>
          <a:srcRect b="0" l="31605" r="0" t="38556"/>
          <a:stretch/>
        </p:blipFill>
        <p:spPr>
          <a:xfrm>
            <a:off x="1055450" y="2603425"/>
            <a:ext cx="8818852" cy="44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7d6f49dfc1_0_0"/>
          <p:cNvSpPr txBox="1"/>
          <p:nvPr/>
        </p:nvSpPr>
        <p:spPr>
          <a:xfrm>
            <a:off x="274992" y="1545550"/>
            <a:ext cx="83820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2500" u="none" cap="none" strike="noStrik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Wi-Fi </a:t>
            </a:r>
            <a:r>
              <a:rPr b="1" lang="ru" sz="2500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для Г</a:t>
            </a:r>
            <a:r>
              <a:rPr b="1" i="0" lang="ru" sz="2500" u="none" cap="none" strike="noStrik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остей</a:t>
            </a:r>
            <a:r>
              <a:rPr i="0" lang="ru" sz="2500" u="none" cap="none" strike="noStrike">
                <a:solidFill>
                  <a:srgbClr val="FF4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i="0" sz="2500" u="none" cap="none" strike="noStrike">
              <a:solidFill>
                <a:srgbClr val="FF4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1700" u="none" cap="none" strike="noStrike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Коммерческое предложение</a:t>
            </a:r>
            <a:r>
              <a:rPr i="0" lang="ru" sz="1700" u="none" cap="none" strike="noStrike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</a:t>
            </a:r>
            <a:endParaRPr i="0" sz="17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57;g27d6f49dfc1_0_0"/>
          <p:cNvSpPr txBox="1"/>
          <p:nvPr/>
        </p:nvSpPr>
        <p:spPr>
          <a:xfrm>
            <a:off x="3357922" y="6182572"/>
            <a:ext cx="91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0000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7d6f49dfc1_0_0"/>
          <p:cNvSpPr txBox="1"/>
          <p:nvPr/>
        </p:nvSpPr>
        <p:spPr>
          <a:xfrm>
            <a:off x="275001" y="2684600"/>
            <a:ext cx="8538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ru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Беспроводная сеть доступа в интернет для гостей с авторизацией пользователей и надежным соединением.</a:t>
            </a:r>
            <a:endParaRPr i="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g27d6f49dfc1_0_0"/>
          <p:cNvSpPr txBox="1"/>
          <p:nvPr/>
        </p:nvSpPr>
        <p:spPr>
          <a:xfrm>
            <a:off x="853846" y="4725450"/>
            <a:ext cx="33483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400" u="none" cap="none" strike="noStrik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Выгодные тарифы </a:t>
            </a:r>
            <a:endParaRPr b="1" i="0" sz="1400" u="none" cap="none" strike="noStrike">
              <a:solidFill>
                <a:srgbClr val="FF4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от </a:t>
            </a:r>
            <a:r>
              <a:rPr lang="ru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129</a:t>
            </a:r>
            <a:r>
              <a:rPr i="0" lang="ru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0 рублей за точку</a:t>
            </a:r>
            <a:endParaRPr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g27d6f49dfc1_0_0"/>
          <p:cNvSpPr/>
          <p:nvPr/>
        </p:nvSpPr>
        <p:spPr>
          <a:xfrm>
            <a:off x="378968" y="4823464"/>
            <a:ext cx="457500" cy="342600"/>
          </a:xfrm>
          <a:custGeom>
            <a:rect b="b" l="l" r="r" t="t"/>
            <a:pathLst>
              <a:path extrusionOk="0" h="120000" w="120000">
                <a:moveTo>
                  <a:pt x="57272" y="40077"/>
                </a:moveTo>
                <a:lnTo>
                  <a:pt x="51816" y="40077"/>
                </a:lnTo>
                <a:cubicBezTo>
                  <a:pt x="50311" y="40077"/>
                  <a:pt x="49088" y="41566"/>
                  <a:pt x="49088" y="43405"/>
                </a:cubicBezTo>
                <a:cubicBezTo>
                  <a:pt x="49088" y="45250"/>
                  <a:pt x="50311" y="46738"/>
                  <a:pt x="51816" y="46738"/>
                </a:cubicBezTo>
                <a:lnTo>
                  <a:pt x="57272" y="46738"/>
                </a:lnTo>
                <a:cubicBezTo>
                  <a:pt x="58777" y="46738"/>
                  <a:pt x="60000" y="45250"/>
                  <a:pt x="60000" y="43405"/>
                </a:cubicBezTo>
                <a:cubicBezTo>
                  <a:pt x="60000" y="41566"/>
                  <a:pt x="58777" y="40077"/>
                  <a:pt x="57272" y="40077"/>
                </a:cubicBezTo>
                <a:moveTo>
                  <a:pt x="40911" y="40077"/>
                </a:moveTo>
                <a:lnTo>
                  <a:pt x="35455" y="40077"/>
                </a:lnTo>
                <a:cubicBezTo>
                  <a:pt x="33944" y="40077"/>
                  <a:pt x="32727" y="41566"/>
                  <a:pt x="32727" y="43405"/>
                </a:cubicBezTo>
                <a:cubicBezTo>
                  <a:pt x="32727" y="45250"/>
                  <a:pt x="33944" y="46738"/>
                  <a:pt x="35455" y="46738"/>
                </a:cubicBezTo>
                <a:lnTo>
                  <a:pt x="40911" y="46738"/>
                </a:lnTo>
                <a:cubicBezTo>
                  <a:pt x="42416" y="46738"/>
                  <a:pt x="43638" y="45250"/>
                  <a:pt x="43638" y="43405"/>
                </a:cubicBezTo>
                <a:cubicBezTo>
                  <a:pt x="43638" y="41566"/>
                  <a:pt x="42416" y="40077"/>
                  <a:pt x="40911" y="40077"/>
                </a:cubicBezTo>
                <a:moveTo>
                  <a:pt x="57272" y="100022"/>
                </a:moveTo>
                <a:lnTo>
                  <a:pt x="51816" y="100022"/>
                </a:lnTo>
                <a:cubicBezTo>
                  <a:pt x="50311" y="100022"/>
                  <a:pt x="49088" y="101511"/>
                  <a:pt x="49088" y="103350"/>
                </a:cubicBezTo>
                <a:cubicBezTo>
                  <a:pt x="49088" y="105194"/>
                  <a:pt x="50311" y="106677"/>
                  <a:pt x="51816" y="106677"/>
                </a:cubicBezTo>
                <a:lnTo>
                  <a:pt x="57272" y="106677"/>
                </a:lnTo>
                <a:cubicBezTo>
                  <a:pt x="58777" y="106677"/>
                  <a:pt x="60000" y="105194"/>
                  <a:pt x="60000" y="103350"/>
                </a:cubicBezTo>
                <a:cubicBezTo>
                  <a:pt x="60000" y="101511"/>
                  <a:pt x="58777" y="100022"/>
                  <a:pt x="57272" y="100022"/>
                </a:cubicBezTo>
                <a:moveTo>
                  <a:pt x="73638" y="100022"/>
                </a:moveTo>
                <a:lnTo>
                  <a:pt x="68183" y="100022"/>
                </a:lnTo>
                <a:cubicBezTo>
                  <a:pt x="66672" y="100022"/>
                  <a:pt x="65455" y="101511"/>
                  <a:pt x="65455" y="103350"/>
                </a:cubicBezTo>
                <a:cubicBezTo>
                  <a:pt x="65455" y="105194"/>
                  <a:pt x="66672" y="106677"/>
                  <a:pt x="68183" y="106677"/>
                </a:cubicBezTo>
                <a:lnTo>
                  <a:pt x="73638" y="106677"/>
                </a:lnTo>
                <a:cubicBezTo>
                  <a:pt x="75144" y="106677"/>
                  <a:pt x="76361" y="105194"/>
                  <a:pt x="76361" y="103350"/>
                </a:cubicBezTo>
                <a:cubicBezTo>
                  <a:pt x="76361" y="101511"/>
                  <a:pt x="75144" y="100022"/>
                  <a:pt x="73638" y="100022"/>
                </a:cubicBezTo>
                <a:moveTo>
                  <a:pt x="114544" y="80038"/>
                </a:moveTo>
                <a:cubicBezTo>
                  <a:pt x="114544" y="83716"/>
                  <a:pt x="112100" y="86700"/>
                  <a:pt x="109088" y="86700"/>
                </a:cubicBezTo>
                <a:lnTo>
                  <a:pt x="92727" y="86700"/>
                </a:lnTo>
                <a:cubicBezTo>
                  <a:pt x="89711" y="86700"/>
                  <a:pt x="87272" y="83716"/>
                  <a:pt x="87272" y="80038"/>
                </a:cubicBezTo>
                <a:lnTo>
                  <a:pt x="87272" y="66716"/>
                </a:lnTo>
                <a:cubicBezTo>
                  <a:pt x="87272" y="63044"/>
                  <a:pt x="89711" y="60061"/>
                  <a:pt x="92727" y="60061"/>
                </a:cubicBezTo>
                <a:lnTo>
                  <a:pt x="109088" y="60061"/>
                </a:lnTo>
                <a:cubicBezTo>
                  <a:pt x="112100" y="60061"/>
                  <a:pt x="114544" y="63044"/>
                  <a:pt x="114544" y="66716"/>
                </a:cubicBezTo>
                <a:cubicBezTo>
                  <a:pt x="114544" y="66716"/>
                  <a:pt x="114544" y="80038"/>
                  <a:pt x="114544" y="80038"/>
                </a:cubicBezTo>
                <a:close/>
                <a:moveTo>
                  <a:pt x="103638" y="106677"/>
                </a:moveTo>
                <a:cubicBezTo>
                  <a:pt x="103638" y="110355"/>
                  <a:pt x="101188" y="113338"/>
                  <a:pt x="98183" y="113338"/>
                </a:cubicBezTo>
                <a:lnTo>
                  <a:pt x="10911" y="113338"/>
                </a:lnTo>
                <a:cubicBezTo>
                  <a:pt x="7894" y="113338"/>
                  <a:pt x="5455" y="110355"/>
                  <a:pt x="5455" y="106677"/>
                </a:cubicBezTo>
                <a:lnTo>
                  <a:pt x="5455" y="40077"/>
                </a:lnTo>
                <a:cubicBezTo>
                  <a:pt x="5455" y="36405"/>
                  <a:pt x="7894" y="33416"/>
                  <a:pt x="10911" y="33416"/>
                </a:cubicBezTo>
                <a:lnTo>
                  <a:pt x="98183" y="33416"/>
                </a:lnTo>
                <a:cubicBezTo>
                  <a:pt x="101188" y="33416"/>
                  <a:pt x="103638" y="36405"/>
                  <a:pt x="103638" y="40077"/>
                </a:cubicBezTo>
                <a:lnTo>
                  <a:pt x="103638" y="53400"/>
                </a:lnTo>
                <a:lnTo>
                  <a:pt x="92727" y="53400"/>
                </a:lnTo>
                <a:cubicBezTo>
                  <a:pt x="86700" y="53400"/>
                  <a:pt x="81816" y="59361"/>
                  <a:pt x="81816" y="66716"/>
                </a:cubicBezTo>
                <a:lnTo>
                  <a:pt x="81816" y="80038"/>
                </a:lnTo>
                <a:cubicBezTo>
                  <a:pt x="81816" y="87394"/>
                  <a:pt x="86700" y="93361"/>
                  <a:pt x="92727" y="93361"/>
                </a:cubicBezTo>
                <a:lnTo>
                  <a:pt x="103638" y="93361"/>
                </a:lnTo>
                <a:cubicBezTo>
                  <a:pt x="103638" y="93361"/>
                  <a:pt x="103638" y="106677"/>
                  <a:pt x="103638" y="106677"/>
                </a:cubicBezTo>
                <a:close/>
                <a:moveTo>
                  <a:pt x="5455" y="26755"/>
                </a:moveTo>
                <a:cubicBezTo>
                  <a:pt x="5455" y="23083"/>
                  <a:pt x="7888" y="20100"/>
                  <a:pt x="10905" y="20100"/>
                </a:cubicBezTo>
                <a:lnTo>
                  <a:pt x="9400" y="26944"/>
                </a:lnTo>
                <a:cubicBezTo>
                  <a:pt x="7977" y="27188"/>
                  <a:pt x="6650" y="27755"/>
                  <a:pt x="5455" y="28605"/>
                </a:cubicBezTo>
                <a:cubicBezTo>
                  <a:pt x="5455" y="28605"/>
                  <a:pt x="5455" y="26755"/>
                  <a:pt x="5455" y="26755"/>
                </a:cubicBezTo>
                <a:close/>
                <a:moveTo>
                  <a:pt x="19172" y="8155"/>
                </a:moveTo>
                <a:lnTo>
                  <a:pt x="76022" y="26755"/>
                </a:lnTo>
                <a:lnTo>
                  <a:pt x="15088" y="26755"/>
                </a:lnTo>
                <a:cubicBezTo>
                  <a:pt x="15088" y="26755"/>
                  <a:pt x="19172" y="8155"/>
                  <a:pt x="19172" y="8155"/>
                </a:cubicBezTo>
                <a:close/>
                <a:moveTo>
                  <a:pt x="93200" y="14344"/>
                </a:moveTo>
                <a:lnTo>
                  <a:pt x="94344" y="25855"/>
                </a:lnTo>
                <a:lnTo>
                  <a:pt x="69777" y="17822"/>
                </a:lnTo>
                <a:cubicBezTo>
                  <a:pt x="69777" y="17822"/>
                  <a:pt x="93200" y="14344"/>
                  <a:pt x="93200" y="14344"/>
                </a:cubicBezTo>
                <a:close/>
                <a:moveTo>
                  <a:pt x="103638" y="26755"/>
                </a:moveTo>
                <a:lnTo>
                  <a:pt x="103638" y="28605"/>
                </a:lnTo>
                <a:cubicBezTo>
                  <a:pt x="102516" y="27805"/>
                  <a:pt x="101283" y="27244"/>
                  <a:pt x="99955" y="26977"/>
                </a:cubicBezTo>
                <a:lnTo>
                  <a:pt x="99283" y="20233"/>
                </a:lnTo>
                <a:cubicBezTo>
                  <a:pt x="101766" y="20855"/>
                  <a:pt x="103638" y="23538"/>
                  <a:pt x="103638" y="26755"/>
                </a:cubicBezTo>
                <a:moveTo>
                  <a:pt x="109088" y="53400"/>
                </a:moveTo>
                <a:lnTo>
                  <a:pt x="109088" y="26755"/>
                </a:lnTo>
                <a:cubicBezTo>
                  <a:pt x="109088" y="19583"/>
                  <a:pt x="104433" y="13772"/>
                  <a:pt x="98611" y="13488"/>
                </a:cubicBezTo>
                <a:lnTo>
                  <a:pt x="97961" y="6927"/>
                </a:lnTo>
                <a:lnTo>
                  <a:pt x="55666" y="13205"/>
                </a:lnTo>
                <a:lnTo>
                  <a:pt x="15316" y="0"/>
                </a:lnTo>
                <a:lnTo>
                  <a:pt x="12366" y="13438"/>
                </a:lnTo>
                <a:lnTo>
                  <a:pt x="10911" y="13438"/>
                </a:lnTo>
                <a:cubicBezTo>
                  <a:pt x="4883" y="13438"/>
                  <a:pt x="0" y="19400"/>
                  <a:pt x="0" y="26755"/>
                </a:cubicBezTo>
                <a:lnTo>
                  <a:pt x="0" y="106677"/>
                </a:lnTo>
                <a:cubicBezTo>
                  <a:pt x="0" y="114033"/>
                  <a:pt x="4883" y="120000"/>
                  <a:pt x="10911" y="120000"/>
                </a:cubicBezTo>
                <a:lnTo>
                  <a:pt x="98183" y="120000"/>
                </a:lnTo>
                <a:cubicBezTo>
                  <a:pt x="104205" y="120000"/>
                  <a:pt x="109088" y="114033"/>
                  <a:pt x="109088" y="106677"/>
                </a:cubicBezTo>
                <a:lnTo>
                  <a:pt x="109088" y="93361"/>
                </a:lnTo>
                <a:cubicBezTo>
                  <a:pt x="115116" y="93361"/>
                  <a:pt x="120000" y="87394"/>
                  <a:pt x="120000" y="80038"/>
                </a:cubicBezTo>
                <a:lnTo>
                  <a:pt x="120000" y="66716"/>
                </a:lnTo>
                <a:cubicBezTo>
                  <a:pt x="120000" y="59361"/>
                  <a:pt x="115116" y="53400"/>
                  <a:pt x="109088" y="53400"/>
                </a:cubicBezTo>
                <a:moveTo>
                  <a:pt x="73638" y="40077"/>
                </a:moveTo>
                <a:lnTo>
                  <a:pt x="68183" y="40077"/>
                </a:lnTo>
                <a:cubicBezTo>
                  <a:pt x="66672" y="40077"/>
                  <a:pt x="65455" y="41566"/>
                  <a:pt x="65455" y="43405"/>
                </a:cubicBezTo>
                <a:cubicBezTo>
                  <a:pt x="65455" y="45250"/>
                  <a:pt x="66672" y="46738"/>
                  <a:pt x="68183" y="46738"/>
                </a:cubicBezTo>
                <a:lnTo>
                  <a:pt x="73638" y="46738"/>
                </a:lnTo>
                <a:cubicBezTo>
                  <a:pt x="75144" y="46738"/>
                  <a:pt x="76361" y="45250"/>
                  <a:pt x="76361" y="43405"/>
                </a:cubicBezTo>
                <a:cubicBezTo>
                  <a:pt x="76361" y="41566"/>
                  <a:pt x="75144" y="40077"/>
                  <a:pt x="73638" y="40077"/>
                </a:cubicBezTo>
                <a:moveTo>
                  <a:pt x="90000" y="100022"/>
                </a:moveTo>
                <a:lnTo>
                  <a:pt x="84544" y="100022"/>
                </a:lnTo>
                <a:cubicBezTo>
                  <a:pt x="83038" y="100022"/>
                  <a:pt x="81816" y="101511"/>
                  <a:pt x="81816" y="103350"/>
                </a:cubicBezTo>
                <a:cubicBezTo>
                  <a:pt x="81816" y="105194"/>
                  <a:pt x="83038" y="106677"/>
                  <a:pt x="84544" y="106677"/>
                </a:cubicBezTo>
                <a:lnTo>
                  <a:pt x="90000" y="106677"/>
                </a:lnTo>
                <a:cubicBezTo>
                  <a:pt x="91505" y="106677"/>
                  <a:pt x="92727" y="105194"/>
                  <a:pt x="92727" y="103350"/>
                </a:cubicBezTo>
                <a:cubicBezTo>
                  <a:pt x="92727" y="101511"/>
                  <a:pt x="91505" y="100022"/>
                  <a:pt x="90000" y="100022"/>
                </a:cubicBezTo>
                <a:moveTo>
                  <a:pt x="95455" y="70050"/>
                </a:moveTo>
                <a:cubicBezTo>
                  <a:pt x="93944" y="70050"/>
                  <a:pt x="92727" y="71538"/>
                  <a:pt x="92727" y="73377"/>
                </a:cubicBezTo>
                <a:cubicBezTo>
                  <a:pt x="92727" y="75222"/>
                  <a:pt x="93944" y="76711"/>
                  <a:pt x="95455" y="76711"/>
                </a:cubicBezTo>
                <a:cubicBezTo>
                  <a:pt x="96961" y="76711"/>
                  <a:pt x="98183" y="75222"/>
                  <a:pt x="98183" y="73377"/>
                </a:cubicBezTo>
                <a:cubicBezTo>
                  <a:pt x="98183" y="71538"/>
                  <a:pt x="96961" y="70050"/>
                  <a:pt x="95455" y="70050"/>
                </a:cubicBezTo>
                <a:moveTo>
                  <a:pt x="24544" y="40077"/>
                </a:moveTo>
                <a:lnTo>
                  <a:pt x="19088" y="40077"/>
                </a:lnTo>
                <a:cubicBezTo>
                  <a:pt x="17583" y="40077"/>
                  <a:pt x="16361" y="41566"/>
                  <a:pt x="16361" y="43405"/>
                </a:cubicBezTo>
                <a:cubicBezTo>
                  <a:pt x="16361" y="45250"/>
                  <a:pt x="17583" y="46738"/>
                  <a:pt x="19088" y="46738"/>
                </a:cubicBezTo>
                <a:lnTo>
                  <a:pt x="24544" y="46738"/>
                </a:lnTo>
                <a:cubicBezTo>
                  <a:pt x="26055" y="46738"/>
                  <a:pt x="27272" y="45250"/>
                  <a:pt x="27272" y="43405"/>
                </a:cubicBezTo>
                <a:cubicBezTo>
                  <a:pt x="27272" y="41566"/>
                  <a:pt x="26055" y="40077"/>
                  <a:pt x="24544" y="40077"/>
                </a:cubicBezTo>
                <a:moveTo>
                  <a:pt x="84544" y="46738"/>
                </a:moveTo>
                <a:lnTo>
                  <a:pt x="90000" y="46738"/>
                </a:lnTo>
                <a:cubicBezTo>
                  <a:pt x="91505" y="46738"/>
                  <a:pt x="92727" y="45250"/>
                  <a:pt x="92727" y="43405"/>
                </a:cubicBezTo>
                <a:cubicBezTo>
                  <a:pt x="92727" y="41566"/>
                  <a:pt x="91505" y="40077"/>
                  <a:pt x="90000" y="40077"/>
                </a:cubicBezTo>
                <a:lnTo>
                  <a:pt x="84544" y="40077"/>
                </a:lnTo>
                <a:cubicBezTo>
                  <a:pt x="83038" y="40077"/>
                  <a:pt x="81816" y="41566"/>
                  <a:pt x="81816" y="43405"/>
                </a:cubicBezTo>
                <a:cubicBezTo>
                  <a:pt x="81816" y="45250"/>
                  <a:pt x="83038" y="46738"/>
                  <a:pt x="84544" y="46738"/>
                </a:cubicBezTo>
                <a:moveTo>
                  <a:pt x="40911" y="100022"/>
                </a:moveTo>
                <a:lnTo>
                  <a:pt x="35455" y="100022"/>
                </a:lnTo>
                <a:cubicBezTo>
                  <a:pt x="33944" y="100022"/>
                  <a:pt x="32727" y="101511"/>
                  <a:pt x="32727" y="103350"/>
                </a:cubicBezTo>
                <a:cubicBezTo>
                  <a:pt x="32727" y="105194"/>
                  <a:pt x="33944" y="106677"/>
                  <a:pt x="35455" y="106677"/>
                </a:cubicBezTo>
                <a:lnTo>
                  <a:pt x="40911" y="106677"/>
                </a:lnTo>
                <a:cubicBezTo>
                  <a:pt x="42416" y="106677"/>
                  <a:pt x="43638" y="105194"/>
                  <a:pt x="43638" y="103350"/>
                </a:cubicBezTo>
                <a:cubicBezTo>
                  <a:pt x="43638" y="101511"/>
                  <a:pt x="42416" y="100022"/>
                  <a:pt x="40911" y="100022"/>
                </a:cubicBezTo>
                <a:moveTo>
                  <a:pt x="24544" y="100022"/>
                </a:moveTo>
                <a:lnTo>
                  <a:pt x="19088" y="100022"/>
                </a:lnTo>
                <a:cubicBezTo>
                  <a:pt x="17583" y="100022"/>
                  <a:pt x="16361" y="101511"/>
                  <a:pt x="16361" y="103350"/>
                </a:cubicBezTo>
                <a:cubicBezTo>
                  <a:pt x="16361" y="105194"/>
                  <a:pt x="17583" y="106677"/>
                  <a:pt x="19088" y="106677"/>
                </a:cubicBezTo>
                <a:lnTo>
                  <a:pt x="24544" y="106677"/>
                </a:lnTo>
                <a:cubicBezTo>
                  <a:pt x="26055" y="106677"/>
                  <a:pt x="27272" y="105194"/>
                  <a:pt x="27272" y="103350"/>
                </a:cubicBezTo>
                <a:cubicBezTo>
                  <a:pt x="27272" y="101511"/>
                  <a:pt x="26055" y="100022"/>
                  <a:pt x="24544" y="100022"/>
                </a:cubicBezTo>
              </a:path>
            </a:pathLst>
          </a:custGeom>
          <a:solidFill>
            <a:srgbClr val="FF4F00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9"/>
              <a:buFont typeface="Arial"/>
              <a:buNone/>
            </a:pPr>
            <a:r>
              <a:t/>
            </a:r>
            <a:endParaRPr b="0" i="0" sz="2999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7d6f49dfc1_0_0"/>
          <p:cNvSpPr txBox="1"/>
          <p:nvPr/>
        </p:nvSpPr>
        <p:spPr>
          <a:xfrm>
            <a:off x="853850" y="3591275"/>
            <a:ext cx="38835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>
                <a:solidFill>
                  <a:srgbClr val="FA4907"/>
                </a:solidFill>
                <a:latin typeface="Roboto"/>
                <a:ea typeface="Roboto"/>
                <a:cs typeface="Roboto"/>
                <a:sym typeface="Roboto"/>
              </a:rPr>
              <a:t>Публичный Wi-Fi без штрафов</a:t>
            </a:r>
            <a:endParaRPr b="1" i="0" sz="1400" u="none" cap="none" strike="noStrike">
              <a:solidFill>
                <a:srgbClr val="FA490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ru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Идентификация гостевых пользователей Wi-Fi </a:t>
            </a:r>
            <a:endParaRPr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ru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 хранением данных не менее </a:t>
            </a:r>
            <a:r>
              <a:rPr lang="ru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i="0" lang="ru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месяцев</a:t>
            </a:r>
            <a:endParaRPr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g27d6f49dfc1_0_0"/>
          <p:cNvSpPr/>
          <p:nvPr/>
        </p:nvSpPr>
        <p:spPr>
          <a:xfrm>
            <a:off x="365277" y="3674495"/>
            <a:ext cx="394995" cy="376063"/>
          </a:xfrm>
          <a:custGeom>
            <a:rect b="b" l="l" r="r" t="t"/>
            <a:pathLst>
              <a:path extrusionOk="0" h="634" w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  <a:moveTo>
                  <a:pt x="457" y="221"/>
                </a:moveTo>
                <a:lnTo>
                  <a:pt x="457" y="221"/>
                </a:lnTo>
                <a:cubicBezTo>
                  <a:pt x="324" y="368"/>
                  <a:pt x="324" y="368"/>
                  <a:pt x="324" y="368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221"/>
                  <a:pt x="162" y="221"/>
                  <a:pt x="148" y="221"/>
                </a:cubicBezTo>
                <a:cubicBezTo>
                  <a:pt x="148" y="235"/>
                  <a:pt x="148" y="250"/>
                  <a:pt x="148" y="250"/>
                </a:cubicBezTo>
                <a:cubicBezTo>
                  <a:pt x="295" y="397"/>
                  <a:pt x="295" y="397"/>
                  <a:pt x="295" y="397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39" y="412"/>
                  <a:pt x="339" y="397"/>
                </a:cubicBezTo>
                <a:cubicBezTo>
                  <a:pt x="486" y="250"/>
                  <a:pt x="486" y="250"/>
                  <a:pt x="486" y="250"/>
                </a:cubicBezTo>
                <a:cubicBezTo>
                  <a:pt x="501" y="250"/>
                  <a:pt x="501" y="235"/>
                  <a:pt x="486" y="221"/>
                </a:cubicBezTo>
                <a:cubicBezTo>
                  <a:pt x="486" y="221"/>
                  <a:pt x="471" y="221"/>
                  <a:pt x="457" y="221"/>
                </a:cubicBezTo>
                <a:close/>
              </a:path>
            </a:pathLst>
          </a:custGeom>
          <a:solidFill>
            <a:srgbClr val="FF53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19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7d6f49dfc1_0_0"/>
          <p:cNvSpPr/>
          <p:nvPr/>
        </p:nvSpPr>
        <p:spPr>
          <a:xfrm>
            <a:off x="4857750" y="4802601"/>
            <a:ext cx="395000" cy="342150"/>
          </a:xfrm>
          <a:custGeom>
            <a:rect b="b" l="l" r="r" t="t"/>
            <a:pathLst>
              <a:path extrusionOk="0" h="435" w="498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FF5305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19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27d6f49dfc1_0_0"/>
          <p:cNvSpPr txBox="1"/>
          <p:nvPr/>
        </p:nvSpPr>
        <p:spPr>
          <a:xfrm>
            <a:off x="5306800" y="4711350"/>
            <a:ext cx="33483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400" u="none" cap="none" strike="noStrik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Неограниченное количество подключений</a:t>
            </a:r>
            <a:endParaRPr b="1" i="0" sz="1400" u="none" cap="none" strike="noStrike">
              <a:solidFill>
                <a:srgbClr val="FF4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бесплатная и безлимитная авторизация гостей</a:t>
            </a:r>
            <a:endParaRPr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g27d6f49dfc1_0_0"/>
          <p:cNvSpPr/>
          <p:nvPr/>
        </p:nvSpPr>
        <p:spPr>
          <a:xfrm>
            <a:off x="4901150" y="3687000"/>
            <a:ext cx="319113" cy="342150"/>
          </a:xfrm>
          <a:custGeom>
            <a:rect b="b" l="l" r="r" t="t"/>
            <a:pathLst>
              <a:path extrusionOk="0" h="602" w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4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19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27d6f49dfc1_0_0"/>
          <p:cNvSpPr txBox="1"/>
          <p:nvPr/>
        </p:nvSpPr>
        <p:spPr>
          <a:xfrm>
            <a:off x="5295325" y="3598300"/>
            <a:ext cx="35676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>
                <a:solidFill>
                  <a:srgbClr val="FA4907"/>
                </a:solidFill>
                <a:latin typeface="Roboto"/>
                <a:ea typeface="Roboto"/>
                <a:cs typeface="Roboto"/>
                <a:sym typeface="Roboto"/>
              </a:rPr>
              <a:t>Личный кабинет</a:t>
            </a:r>
            <a:endParaRPr b="1" i="0" sz="1400" u="none" cap="none" strike="noStrike">
              <a:solidFill>
                <a:srgbClr val="FA490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со статистикой и настройками Wi-Fi маркетинга</a:t>
            </a:r>
            <a:endParaRPr i="0" sz="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g27d6f49dfc1_0_0"/>
          <p:cNvSpPr txBox="1"/>
          <p:nvPr/>
        </p:nvSpPr>
        <p:spPr>
          <a:xfrm>
            <a:off x="280032" y="6295150"/>
            <a:ext cx="8538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ru" sz="9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Информация указана в ограниченном виде. Подробности по телефону (843)238-00-00 или у вашего персонального менеджера. Цены указаны в рублях с учетом НДС.</a:t>
            </a:r>
            <a:endParaRPr i="0" sz="9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8" name="Google Shape;68;g27d6f49dfc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615" y="196275"/>
            <a:ext cx="2142264" cy="4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3c2645121_0_112"/>
          <p:cNvSpPr/>
          <p:nvPr/>
        </p:nvSpPr>
        <p:spPr>
          <a:xfrm>
            <a:off x="340425" y="1968750"/>
            <a:ext cx="2630100" cy="926700"/>
          </a:xfrm>
          <a:prstGeom prst="roundRect">
            <a:avLst>
              <a:gd fmla="val 7771" name="adj"/>
            </a:avLst>
          </a:prstGeom>
          <a:solidFill>
            <a:srgbClr val="FA4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13c2645121_0_112"/>
          <p:cNvSpPr/>
          <p:nvPr/>
        </p:nvSpPr>
        <p:spPr>
          <a:xfrm>
            <a:off x="340425" y="2374200"/>
            <a:ext cx="2630100" cy="1560300"/>
          </a:xfrm>
          <a:prstGeom prst="roundRect">
            <a:avLst>
              <a:gd fmla="val 7771" name="adj"/>
            </a:avLst>
          </a:prstGeom>
          <a:solidFill>
            <a:srgbClr val="EEEEEE"/>
          </a:solidFill>
          <a:ln>
            <a:noFill/>
          </a:ln>
          <a:effectLst>
            <a:outerShdw blurRad="57150" rotWithShape="0" algn="bl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Абонентская плата      </a:t>
            </a:r>
            <a:r>
              <a:rPr b="1"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120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1 290 ₽/мес</a:t>
            </a:r>
            <a:endParaRPr b="1" sz="120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Типовой комплект                </a:t>
            </a: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Включена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Wi-Fi-оборудования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Личный кабинет                        -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g313c2645121_0_112"/>
          <p:cNvSpPr txBox="1"/>
          <p:nvPr/>
        </p:nvSpPr>
        <p:spPr>
          <a:xfrm>
            <a:off x="340425" y="1978200"/>
            <a:ext cx="26301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«Wi-Fi для Гостей базовый»</a:t>
            </a:r>
            <a:endParaRPr b="1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g313c2645121_0_112"/>
          <p:cNvSpPr txBox="1"/>
          <p:nvPr/>
        </p:nvSpPr>
        <p:spPr>
          <a:xfrm>
            <a:off x="4019523" y="165117"/>
            <a:ext cx="48888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ru" sz="2000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Тарифы</a:t>
            </a:r>
            <a:endParaRPr b="1" i="0" sz="2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" sz="3100" u="none" cap="none" strike="noStrike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endParaRPr b="1" i="0" sz="3100" u="none" cap="none" strike="noStrike">
              <a:solidFill>
                <a:srgbClr val="FF4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g313c2645121_0_112"/>
          <p:cNvSpPr/>
          <p:nvPr/>
        </p:nvSpPr>
        <p:spPr>
          <a:xfrm>
            <a:off x="3176625" y="1968750"/>
            <a:ext cx="2630100" cy="926700"/>
          </a:xfrm>
          <a:prstGeom prst="roundRect">
            <a:avLst>
              <a:gd fmla="val 7771" name="adj"/>
            </a:avLst>
          </a:prstGeom>
          <a:solidFill>
            <a:srgbClr val="FA4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313c2645121_0_112"/>
          <p:cNvSpPr/>
          <p:nvPr/>
        </p:nvSpPr>
        <p:spPr>
          <a:xfrm>
            <a:off x="3176700" y="2374200"/>
            <a:ext cx="2630100" cy="1560300"/>
          </a:xfrm>
          <a:prstGeom prst="roundRect">
            <a:avLst>
              <a:gd fmla="val 7771" name="adj"/>
            </a:avLst>
          </a:prstGeom>
          <a:solidFill>
            <a:srgbClr val="EEEEEE"/>
          </a:solidFill>
          <a:ln>
            <a:noFill/>
          </a:ln>
          <a:effectLst>
            <a:outerShdw blurRad="57150" rotWithShape="0" algn="bl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Абонентская плата      </a:t>
            </a:r>
            <a:r>
              <a:rPr b="1" lang="ru" sz="120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1 490 ₽/мес</a:t>
            </a:r>
            <a:endParaRPr b="1" sz="120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Типовой комплект                Включена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Wi-Fi-оборудования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Личный кабинет                        +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313c2645121_0_112"/>
          <p:cNvSpPr txBox="1"/>
          <p:nvPr/>
        </p:nvSpPr>
        <p:spPr>
          <a:xfrm>
            <a:off x="3176650" y="1978200"/>
            <a:ext cx="26673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«Wi-Fi для Гостей расширенный»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g313c2645121_0_112"/>
          <p:cNvSpPr/>
          <p:nvPr/>
        </p:nvSpPr>
        <p:spPr>
          <a:xfrm>
            <a:off x="6072225" y="1968750"/>
            <a:ext cx="2630100" cy="926700"/>
          </a:xfrm>
          <a:prstGeom prst="roundRect">
            <a:avLst>
              <a:gd fmla="val 7771" name="adj"/>
            </a:avLst>
          </a:prstGeom>
          <a:solidFill>
            <a:srgbClr val="FA49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g313c2645121_0_112"/>
          <p:cNvSpPr/>
          <p:nvPr/>
        </p:nvSpPr>
        <p:spPr>
          <a:xfrm>
            <a:off x="6072300" y="2374200"/>
            <a:ext cx="2630100" cy="1560300"/>
          </a:xfrm>
          <a:prstGeom prst="roundRect">
            <a:avLst>
              <a:gd fmla="val 7771" name="adj"/>
            </a:avLst>
          </a:prstGeom>
          <a:solidFill>
            <a:srgbClr val="EEEEEE"/>
          </a:solidFill>
          <a:ln>
            <a:noFill/>
          </a:ln>
          <a:effectLst>
            <a:outerShdw blurRad="57150" rotWithShape="0" algn="bl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Абонентская плата      </a:t>
            </a:r>
            <a:r>
              <a:rPr b="1" lang="ru" sz="120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 1 990 ₽/мес</a:t>
            </a:r>
            <a:endParaRPr b="1" sz="120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Типовой комплект                Включена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Wi-Fi-оборудования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Личный кабинет                        +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g313c2645121_0_112"/>
          <p:cNvSpPr txBox="1"/>
          <p:nvPr/>
        </p:nvSpPr>
        <p:spPr>
          <a:xfrm>
            <a:off x="6072225" y="1978200"/>
            <a:ext cx="27477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ru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«Wi-Fi для Гостей максимальный»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g313c2645121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76" y="5786350"/>
            <a:ext cx="327425" cy="3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13c2645121_0_112"/>
          <p:cNvSpPr/>
          <p:nvPr/>
        </p:nvSpPr>
        <p:spPr>
          <a:xfrm>
            <a:off x="3165675" y="4168375"/>
            <a:ext cx="2630100" cy="1239300"/>
          </a:xfrm>
          <a:prstGeom prst="roundRect">
            <a:avLst>
              <a:gd fmla="val 7771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360000" rtl="0" algn="l">
              <a:spcBef>
                <a:spcPts val="0"/>
              </a:spcBef>
              <a:spcAft>
                <a:spcPts val="0"/>
              </a:spcAft>
              <a:buClr>
                <a:srgbClr val="FF4F00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Управление сетью Wi-Fi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360000" rtl="0" algn="l">
              <a:spcBef>
                <a:spcPts val="0"/>
              </a:spcBef>
              <a:spcAft>
                <a:spcPts val="0"/>
              </a:spcAft>
              <a:buClr>
                <a:srgbClr val="FF4F00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Дизайн стартовой страницы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360000" rtl="0" algn="l">
              <a:spcBef>
                <a:spcPts val="0"/>
              </a:spcBef>
              <a:spcAft>
                <a:spcPts val="0"/>
              </a:spcAft>
              <a:buClr>
                <a:srgbClr val="FF4F00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Статистика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g313c2645121_0_112"/>
          <p:cNvSpPr/>
          <p:nvPr/>
        </p:nvSpPr>
        <p:spPr>
          <a:xfrm>
            <a:off x="6072225" y="4168375"/>
            <a:ext cx="2630100" cy="1519500"/>
          </a:xfrm>
          <a:prstGeom prst="roundRect">
            <a:avLst>
              <a:gd fmla="val 7771" name="adj"/>
            </a:avLst>
          </a:prstGeom>
          <a:solidFill>
            <a:srgbClr val="EEEEEE"/>
          </a:solidFill>
          <a:ln>
            <a:noFill/>
          </a:ln>
          <a:effectLst>
            <a:outerShdw blurRad="57150" rotWithShape="0" algn="bl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5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Управление сетью Wi-Fi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5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Дизайн стартовой страницы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5"/>
              </a:buClr>
              <a:buSzPts val="1000"/>
              <a:buFont typeface="Roboto"/>
              <a:buChar char="●"/>
            </a:pPr>
            <a:r>
              <a:rPr lang="ru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Статистика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305"/>
              </a:buClr>
              <a:buSzPts val="1000"/>
              <a:buFont typeface="Roboto"/>
              <a:buChar char="●"/>
            </a:pPr>
            <a:r>
              <a:rPr b="1" lang="ru" sz="1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Wi-Fi Маркетинг: рекламные ролики, опросы, редирект на сайт.</a:t>
            </a:r>
            <a:endParaRPr b="1"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g313c2645121_0_112"/>
          <p:cNvSpPr txBox="1"/>
          <p:nvPr/>
        </p:nvSpPr>
        <p:spPr>
          <a:xfrm>
            <a:off x="3165675" y="4293625"/>
            <a:ext cx="26301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Возможности личного кабинета</a:t>
            </a:r>
            <a:endParaRPr b="1" sz="1000">
              <a:solidFill>
                <a:srgbClr val="FF53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g313c2645121_0_112"/>
          <p:cNvSpPr txBox="1"/>
          <p:nvPr/>
        </p:nvSpPr>
        <p:spPr>
          <a:xfrm>
            <a:off x="6109450" y="4293625"/>
            <a:ext cx="26301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Возможности личного кабинета</a:t>
            </a:r>
            <a:endParaRPr b="1" sz="1200">
              <a:solidFill>
                <a:srgbClr val="FF530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g313c2645121_0_112"/>
          <p:cNvSpPr txBox="1"/>
          <p:nvPr/>
        </p:nvSpPr>
        <p:spPr>
          <a:xfrm>
            <a:off x="263325" y="1160600"/>
            <a:ext cx="7984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ru" sz="2500">
                <a:solidFill>
                  <a:srgbClr val="FF4F00"/>
                </a:solidFill>
                <a:latin typeface="Roboto"/>
                <a:ea typeface="Roboto"/>
                <a:cs typeface="Roboto"/>
                <a:sym typeface="Roboto"/>
              </a:rPr>
              <a:t>Тарифы на услугу «Wi-Fi для Гостей»</a:t>
            </a:r>
            <a:endParaRPr i="0" sz="1700" u="none" cap="none" strike="noStrike">
              <a:solidFill>
                <a:srgbClr val="FF530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g313c2645121_0_112"/>
          <p:cNvSpPr txBox="1"/>
          <p:nvPr/>
        </p:nvSpPr>
        <p:spPr>
          <a:xfrm>
            <a:off x="526602" y="5765750"/>
            <a:ext cx="550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Стоимость подключения услуги, за каждую точку доступа</a:t>
            </a:r>
            <a:r>
              <a:rPr lang="ru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 sz="120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3 500 </a:t>
            </a:r>
            <a:r>
              <a:rPr b="1" lang="ru" sz="1000">
                <a:solidFill>
                  <a:srgbClr val="FF5305"/>
                </a:solidFill>
                <a:latin typeface="Roboto"/>
                <a:ea typeface="Roboto"/>
                <a:cs typeface="Roboto"/>
                <a:sym typeface="Roboto"/>
              </a:rPr>
              <a:t>₽</a:t>
            </a:r>
            <a:r>
              <a:rPr lang="ru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</a:t>
            </a:r>
            <a:endParaRPr/>
          </a:p>
        </p:txBody>
      </p:sp>
      <p:cxnSp>
        <p:nvCxnSpPr>
          <p:cNvPr id="90" name="Google Shape;90;g313c2645121_0_112"/>
          <p:cNvCxnSpPr>
            <a:stCxn id="78" idx="1"/>
            <a:endCxn id="84" idx="1"/>
          </p:cNvCxnSpPr>
          <p:nvPr/>
        </p:nvCxnSpPr>
        <p:spPr>
          <a:xfrm flipH="1">
            <a:off x="3165600" y="3154350"/>
            <a:ext cx="11100" cy="1633800"/>
          </a:xfrm>
          <a:prstGeom prst="bentConnector3">
            <a:avLst>
              <a:gd fmla="val 1013288" name="adj1"/>
            </a:avLst>
          </a:prstGeom>
          <a:noFill/>
          <a:ln cap="flat" cmpd="sng" w="19050">
            <a:solidFill>
              <a:srgbClr val="FA490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g313c2645121_0_112"/>
          <p:cNvCxnSpPr>
            <a:stCxn id="81" idx="1"/>
            <a:endCxn id="85" idx="1"/>
          </p:cNvCxnSpPr>
          <p:nvPr/>
        </p:nvCxnSpPr>
        <p:spPr>
          <a:xfrm>
            <a:off x="6072300" y="3154350"/>
            <a:ext cx="600" cy="1773900"/>
          </a:xfrm>
          <a:prstGeom prst="bentConnector3">
            <a:avLst>
              <a:gd fmla="val -20458333" name="adj1"/>
            </a:avLst>
          </a:prstGeom>
          <a:noFill/>
          <a:ln cap="flat" cmpd="sng" w="19050">
            <a:solidFill>
              <a:srgbClr val="FA490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" name="Google Shape;92;g313c2645121_0_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615" y="196275"/>
            <a:ext cx="2142264" cy="4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13c2645121_0_112"/>
          <p:cNvSpPr txBox="1"/>
          <p:nvPr/>
        </p:nvSpPr>
        <p:spPr>
          <a:xfrm>
            <a:off x="280032" y="6295150"/>
            <a:ext cx="8538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ru" sz="9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Информация указана в ограниченном виде. Подробности по телефону (843)238-00-00 или у вашего персонального менеджера. Цены указаны в рублях с учетом НДС.</a:t>
            </a:r>
            <a:endParaRPr i="0" sz="9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78cc16ceb8_1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" y="179525"/>
            <a:ext cx="9144003" cy="612577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78cc16ceb8_1_55"/>
          <p:cNvSpPr txBox="1"/>
          <p:nvPr/>
        </p:nvSpPr>
        <p:spPr>
          <a:xfrm>
            <a:off x="1040350" y="2294375"/>
            <a:ext cx="7084500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" sz="4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Летай - сервисы для эффективности</a:t>
            </a:r>
            <a:endParaRPr b="0" i="0" sz="40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00" name="Google Shape;100;g278cc16ceb8_1_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475" y="5058850"/>
            <a:ext cx="1160100" cy="11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78cc16ceb8_1_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615" y="196275"/>
            <a:ext cx="2142264" cy="4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78cc16ceb8_1_55"/>
          <p:cNvSpPr txBox="1"/>
          <p:nvPr/>
        </p:nvSpPr>
        <p:spPr>
          <a:xfrm>
            <a:off x="272771" y="5172700"/>
            <a:ext cx="22407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Персональный менеджер: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Иванов Иван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843 238 00 00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+7 927 000 00 00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ru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ivanov.ivan@tattelecom.ru</a:t>
            </a:r>
            <a:endParaRPr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g278cc16ceb8_1_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615" y="196275"/>
            <a:ext cx="2142264" cy="4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78cc16ceb8_1_55"/>
          <p:cNvSpPr txBox="1"/>
          <p:nvPr/>
        </p:nvSpPr>
        <p:spPr>
          <a:xfrm>
            <a:off x="280032" y="6295150"/>
            <a:ext cx="8538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ru" sz="9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Информация указана в ограниченном виде. Подробности по телефону (843)238-00-00 или у вашего персонального менеджера. Цены указаны в рублях с учетом НДС.</a:t>
            </a:r>
            <a:endParaRPr i="0" sz="9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Леухина Юлия Андреевна</dc:creator>
</cp:coreProperties>
</file>